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Montserrat" panose="020B0604020202020204" charset="0"/>
      <p:regular r:id="rId46"/>
      <p:bold r:id="rId47"/>
      <p:italic r:id="rId48"/>
      <p:boldItalic r:id="rId49"/>
    </p:embeddedFont>
    <p:embeddedFont>
      <p:font typeface="Roboto" panose="020B060402020202020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5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51DE0E-1894-4288-8DDE-AB339903D560}" v="1" dt="2020-09-29T18:37:25.855"/>
  </p1510:revLst>
</p1510:revInfo>
</file>

<file path=ppt/tableStyles.xml><?xml version="1.0" encoding="utf-8"?>
<a:tblStyleLst xmlns:a="http://schemas.openxmlformats.org/drawingml/2006/main" def="{DEB32E96-C6CB-4708-8810-4DA468ACE4D3}">
  <a:tblStyle styleId="{DEB32E96-C6CB-4708-8810-4DA468ACE4D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  <p:guide orient="horz" pos="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reia Isabel Ribera Turro" userId="6556bae6-df3e-4acf-aaf5-68c422a2c266" providerId="ADAL" clId="{0251DE0E-1894-4288-8DDE-AB339903D560}"/>
    <pc:docChg chg="modSld">
      <pc:chgData name="Mireia Isabel Ribera Turro" userId="6556bae6-df3e-4acf-aaf5-68c422a2c266" providerId="ADAL" clId="{0251DE0E-1894-4288-8DDE-AB339903D560}" dt="2020-09-29T18:35:54.213" v="1" actId="20577"/>
      <pc:docMkLst>
        <pc:docMk/>
      </pc:docMkLst>
      <pc:sldChg chg="modSp mod">
        <pc:chgData name="Mireia Isabel Ribera Turro" userId="6556bae6-df3e-4acf-aaf5-68c422a2c266" providerId="ADAL" clId="{0251DE0E-1894-4288-8DDE-AB339903D560}" dt="2020-09-29T18:35:54.213" v="1" actId="20577"/>
        <pc:sldMkLst>
          <pc:docMk/>
          <pc:sldMk cId="0" sldId="256"/>
        </pc:sldMkLst>
        <pc:spChg chg="mod">
          <ac:chgData name="Mireia Isabel Ribera Turro" userId="6556bae6-df3e-4acf-aaf5-68c422a2c266" providerId="ADAL" clId="{0251DE0E-1894-4288-8DDE-AB339903D560}" dt="2020-09-29T18:35:54.213" v="1" actId="20577"/>
          <ac:spMkLst>
            <pc:docMk/>
            <pc:sldMk cId="0" sldId="256"/>
            <ac:spMk id="5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011718c5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011718c5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011718c52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011718c52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011718c52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011718c52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Number of Napoleon troops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Distance traveled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Temperature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Latitude and longitude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Direction of travel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Location relative to specific dates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011718c52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6011718c52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011718c5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011718c5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011718c52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011718c52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011718c5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6011718c5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011718c52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6011718c52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011718c52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011718c52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011718c52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011718c52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010d5ca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010d5ca7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011718c52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011718c52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 chart uses different axis for every line-chart. Right chart unifies the axis.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011718c52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6011718c52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-ES" dirty="0" err="1"/>
              <a:t>Not</a:t>
            </a:r>
            <a:r>
              <a:rPr lang="ca-ES" dirty="0"/>
              <a:t> </a:t>
            </a:r>
            <a:r>
              <a:rPr lang="ca-ES" dirty="0" err="1"/>
              <a:t>easy</a:t>
            </a:r>
            <a:r>
              <a:rPr lang="ca-ES" dirty="0"/>
              <a:t> to </a:t>
            </a:r>
            <a:r>
              <a:rPr lang="ca-ES" dirty="0" err="1"/>
              <a:t>see</a:t>
            </a:r>
            <a:r>
              <a:rPr lang="ca-ES" dirty="0"/>
              <a:t> on </a:t>
            </a:r>
            <a:r>
              <a:rPr lang="ca-ES" dirty="0" err="1"/>
              <a:t>the</a:t>
            </a:r>
            <a:r>
              <a:rPr lang="ca-ES" dirty="0"/>
              <a:t> </a:t>
            </a:r>
            <a:r>
              <a:rPr lang="ca-ES" dirty="0" err="1"/>
              <a:t>first</a:t>
            </a:r>
            <a:r>
              <a:rPr lang="ca-ES" dirty="0"/>
              <a:t> </a:t>
            </a:r>
            <a:r>
              <a:rPr lang="ca-ES" dirty="0" err="1"/>
              <a:t>one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011718c52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011718c52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011718c52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011718c52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bar chart lenght does not correspon to a uniform scale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011718c52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011718c52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bar chart lenght does not correspon to a uniform scale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011718c52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6011718c52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area is the visual encoding, then one has to size by area. When someone linearly sizes an area-based encoding, like a square or a circle, they might be sniffing for dramatics. Right chart increases the radio, while left chart increases the area.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011718c52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011718c52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great diversity could be hidden with aggregation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011718c52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011718c52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When the sample is very small data does not follow a normal pattern. In these examples 1 death could mean 10% of deaths. </a:t>
            </a:r>
            <a:r>
              <a:rPr lang="ca-ES" dirty="0"/>
              <a:t>ESTANDARITZAR</a:t>
            </a: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011718c52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011718c52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you add the percentages they sum up more than 100%!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011718c52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011718c52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6010d5ca7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6010d5ca7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Communicate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011718c52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011718c52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011718c52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6011718c52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Clearly indicates the nature of the relationship?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Represents the quantities accurately?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Makes it easy to compare the quantities?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Makes it easy to see the ranked order of values?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Makes obvious how people should use the information? Partially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Data Visualization for human perception. Stephen Few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011718c52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6011718c52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011718c52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6011718c52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011718c52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6011718c52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6011718c52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6011718c52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the graphic showing an appropriate amount of data? Visualization should never simplify, it should always clarify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011718c52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011718c52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the right showing all the years shows a more realistic pattern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6011718c52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6011718c52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news refer only to the last data, while a complete view gives a very different perspective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011718c52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011718c52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6011718c52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6011718c52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6011718c5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6011718c5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Knowledge discovery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011718c5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6011718c5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Information digestion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010d5ca7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010d5ca7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011718c5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011718c5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011718c5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011718c5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011718c5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011718c5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harles_Joseph_Minard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oomberg.com/graphics/2015-whats-warming-the-world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n.wikipedia.org/wiki/John_Snow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world/2018/jan/28/fitness-tracking-app-gives-away-location-of-secret-us-army-base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interactive/2017/01/15/us/politics/you-draw-obama-legacy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visualcinnamon.com/2014/12/using-data-storytelling-with-chord.htm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4397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 dirty="0">
                <a:latin typeface="Roboto"/>
                <a:ea typeface="Roboto"/>
                <a:cs typeface="Roboto"/>
                <a:sym typeface="Roboto"/>
              </a:rPr>
              <a:t>Presentation and visualization</a:t>
            </a:r>
            <a:endParaRPr sz="48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latin typeface="Roboto"/>
                <a:ea typeface="Roboto"/>
                <a:cs typeface="Roboto"/>
                <a:sym typeface="Roboto"/>
              </a:rPr>
              <a:t>2020-Sept.</a:t>
            </a:r>
            <a:r>
              <a:rPr lang="es" sz="36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sz="3600" b="1" dirty="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What is information visualization?</a:t>
            </a:r>
            <a:endParaRPr sz="3600" b="1" dirty="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latin typeface="Montserrat"/>
                <a:ea typeface="Montserrat"/>
                <a:cs typeface="Montserrat"/>
                <a:sym typeface="Montserrat"/>
              </a:rPr>
              <a:t>Mireia Ribera</a:t>
            </a:r>
            <a:br>
              <a:rPr lang="es" sz="3000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" sz="3000" dirty="0">
                <a:latin typeface="Montserrat"/>
                <a:ea typeface="Montserrat"/>
                <a:cs typeface="Montserrat"/>
                <a:sym typeface="Montserrat"/>
              </a:rPr>
              <a:t>ribera@ub.edu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Roboto"/>
                <a:ea typeface="Roboto"/>
                <a:cs typeface="Roboto"/>
                <a:sym typeface="Roboto"/>
              </a:rPr>
              <a:t>Some </a:t>
            </a:r>
            <a:r>
              <a:rPr lang="es" sz="3000" b="1">
                <a:latin typeface="Roboto"/>
                <a:ea typeface="Roboto"/>
                <a:cs typeface="Roboto"/>
                <a:sym typeface="Roboto"/>
              </a:rPr>
              <a:t>nicer</a:t>
            </a:r>
            <a:r>
              <a:rPr lang="es" sz="3000">
                <a:latin typeface="Roboto"/>
                <a:ea typeface="Roboto"/>
                <a:cs typeface="Roboto"/>
                <a:sym typeface="Roboto"/>
              </a:rPr>
              <a:t> examples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Roboto"/>
                <a:ea typeface="Roboto"/>
                <a:cs typeface="Roboto"/>
                <a:sym typeface="Roboto"/>
              </a:rPr>
              <a:t>Communicate example I: William Playfair (1786)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" name="Google Shape;1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6742600" cy="367004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3"/>
          <p:cNvSpPr txBox="1">
            <a:spLocks noGrp="1"/>
          </p:cNvSpPr>
          <p:nvPr>
            <p:ph type="body" idx="2"/>
          </p:nvPr>
        </p:nvSpPr>
        <p:spPr>
          <a:xfrm>
            <a:off x="7168300" y="1500000"/>
            <a:ext cx="1664100" cy="30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latin typeface="Montserrat"/>
                <a:ea typeface="Montserrat"/>
                <a:cs typeface="Montserrat"/>
                <a:sym typeface="Montserrat"/>
              </a:rPr>
              <a:t>Line, bar and pie charts were all invented by William Playfair.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Roboto"/>
                <a:ea typeface="Roboto"/>
                <a:cs typeface="Roboto"/>
                <a:sym typeface="Roboto"/>
              </a:rPr>
              <a:t>Communicate example II: </a:t>
            </a:r>
            <a:r>
              <a:rPr lang="es" sz="3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Joseph Minard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" name="Google Shape;11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00" y="1076275"/>
            <a:ext cx="7824625" cy="377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6975" y="4766950"/>
            <a:ext cx="5745330" cy="446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Roboto"/>
                <a:ea typeface="Roboto"/>
                <a:cs typeface="Roboto"/>
                <a:sym typeface="Roboto"/>
              </a:rPr>
              <a:t>Communicate example III: New York Times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4" name="Google Shape;124;p2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563" y="1293926"/>
            <a:ext cx="8514874" cy="3275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Roboto"/>
                <a:ea typeface="Roboto"/>
                <a:cs typeface="Roboto"/>
                <a:sym typeface="Roboto"/>
              </a:rPr>
              <a:t>Knowledge discovery I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0" name="Google Shape;1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9350" y="1111063"/>
            <a:ext cx="4552950" cy="343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6"/>
          <p:cNvSpPr txBox="1"/>
          <p:nvPr/>
        </p:nvSpPr>
        <p:spPr>
          <a:xfrm>
            <a:off x="4293900" y="4625800"/>
            <a:ext cx="47871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i="1">
                <a:solidFill>
                  <a:schemeClr val="dk1"/>
                </a:solidFill>
              </a:rPr>
              <a:t>Source: Visual Explanations</a:t>
            </a:r>
            <a:r>
              <a:rPr lang="es">
                <a:solidFill>
                  <a:schemeClr val="dk1"/>
                </a:solidFill>
              </a:rPr>
              <a:t>  Tufte Graphics Press, 1997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2" name="Google Shape;132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77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What was the cause of the cholera epidemics in London in 1854?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John Snow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 discovered it through visualization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Roboto"/>
                <a:ea typeface="Roboto"/>
                <a:cs typeface="Roboto"/>
                <a:sym typeface="Roboto"/>
              </a:rPr>
              <a:t>Knowledge discovery II (incidental)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Strava heat map made visible</a:t>
            </a:r>
            <a:r>
              <a:rPr lang="es" u="sng">
                <a:solidFill>
                  <a:schemeClr val="hlink"/>
                </a:solidFill>
                <a:hlinkClick r:id="rId3"/>
              </a:rPr>
              <a:t> military bases</a:t>
            </a:r>
            <a:endParaRPr/>
          </a:p>
        </p:txBody>
      </p:sp>
      <p:pic>
        <p:nvPicPr>
          <p:cNvPr id="139" name="Google Shape;13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1001" y="1281801"/>
            <a:ext cx="3499300" cy="370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Knowledge discovery III</a:t>
            </a:r>
            <a:endParaRPr/>
          </a:p>
        </p:txBody>
      </p:sp>
      <p:pic>
        <p:nvPicPr>
          <p:cNvPr id="145" name="Google Shape;145;p2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875" y="1595899"/>
            <a:ext cx="8279451" cy="280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latin typeface="Roboto"/>
                <a:ea typeface="Roboto"/>
                <a:cs typeface="Roboto"/>
                <a:sym typeface="Roboto"/>
              </a:rPr>
              <a:t>To communicate </a:t>
            </a:r>
            <a:r>
              <a:rPr lang="es" sz="4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clearly</a:t>
            </a:r>
            <a:r>
              <a:rPr lang="es" sz="4000">
                <a:latin typeface="Roboto"/>
                <a:ea typeface="Roboto"/>
                <a:cs typeface="Roboto"/>
                <a:sym typeface="Roboto"/>
              </a:rPr>
              <a:t> you must avoid some misleading practices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5D0D0"/>
            </a:gs>
            <a:gs pos="100000">
              <a:srgbClr val="D96868"/>
            </a:gs>
          </a:gsLst>
          <a:lin ang="5400012" scaled="0"/>
        </a:gra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Misleading practices</a:t>
            </a:r>
            <a:endParaRPr sz="4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5D0D0"/>
            </a:gs>
            <a:gs pos="100000">
              <a:srgbClr val="D96868"/>
            </a:gs>
          </a:gsLst>
          <a:lin ang="5400012" scaled="0"/>
        </a:gra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Roboto"/>
                <a:ea typeface="Roboto"/>
                <a:cs typeface="Roboto"/>
                <a:sym typeface="Roboto"/>
              </a:rPr>
              <a:t>Scales are not regular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3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latin typeface="Montserrat"/>
                <a:ea typeface="Montserrat"/>
                <a:cs typeface="Montserrat"/>
                <a:sym typeface="Montserrat"/>
              </a:rPr>
              <a:t>What is wrong?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2" name="Google Shape;1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4" y="1394475"/>
            <a:ext cx="3999900" cy="2932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1050" y="1798425"/>
            <a:ext cx="3911251" cy="243634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/>
        </p:nvSpPr>
        <p:spPr>
          <a:xfrm>
            <a:off x="4155750" y="4326875"/>
            <a:ext cx="46767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Source: malaprensa [http://www.malaprensa.com]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latin typeface="Roboto"/>
                <a:ea typeface="Roboto"/>
                <a:cs typeface="Roboto"/>
                <a:sym typeface="Roboto"/>
              </a:rPr>
              <a:t>What is </a:t>
            </a:r>
            <a:br>
              <a:rPr lang="es" sz="4000">
                <a:latin typeface="Roboto"/>
                <a:ea typeface="Roboto"/>
                <a:cs typeface="Roboto"/>
                <a:sym typeface="Roboto"/>
              </a:rPr>
            </a:br>
            <a:r>
              <a:rPr lang="es" sz="4000">
                <a:latin typeface="Roboto"/>
                <a:ea typeface="Roboto"/>
                <a:cs typeface="Roboto"/>
                <a:sym typeface="Roboto"/>
              </a:rPr>
              <a:t>information visualization?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5D0D0"/>
            </a:gs>
            <a:gs pos="100000">
              <a:srgbClr val="D96868"/>
            </a:gs>
          </a:gsLst>
          <a:lin ang="5400012" scaled="0"/>
        </a:gra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Roboto"/>
                <a:ea typeface="Roboto"/>
                <a:cs typeface="Roboto"/>
                <a:sym typeface="Roboto"/>
              </a:rPr>
              <a:t>Dual axes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32"/>
          <p:cNvSpPr txBox="1">
            <a:spLocks noGrp="1"/>
          </p:cNvSpPr>
          <p:nvPr>
            <p:ph type="body" idx="2"/>
          </p:nvPr>
        </p:nvSpPr>
        <p:spPr>
          <a:xfrm>
            <a:off x="4781025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latin typeface="Montserrat"/>
                <a:ea typeface="Montserrat"/>
                <a:cs typeface="Montserrat"/>
                <a:sym typeface="Montserrat"/>
              </a:rPr>
              <a:t>What is wrong?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1" name="Google Shape;1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00" y="1583075"/>
            <a:ext cx="3240000" cy="3047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3934" y="1583075"/>
            <a:ext cx="3483241" cy="304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2"/>
          <p:cNvSpPr txBox="1"/>
          <p:nvPr/>
        </p:nvSpPr>
        <p:spPr>
          <a:xfrm>
            <a:off x="5017175" y="4645075"/>
            <a:ext cx="28146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Source: Cairo </a:t>
            </a:r>
            <a:r>
              <a:rPr lang="es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Truthful charts</a:t>
            </a:r>
            <a:endParaRPr i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7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5D0D0"/>
            </a:gs>
            <a:gs pos="100000">
              <a:srgbClr val="D96868"/>
            </a:gs>
          </a:gsLst>
          <a:lin ang="5400012" scaled="0"/>
        </a:gra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Roboto"/>
                <a:ea typeface="Roboto"/>
                <a:cs typeface="Roboto"/>
                <a:sym typeface="Roboto"/>
              </a:rPr>
              <a:t>Use the appropriate chart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33"/>
          <p:cNvSpPr txBox="1">
            <a:spLocks noGrp="1"/>
          </p:cNvSpPr>
          <p:nvPr>
            <p:ph type="body" idx="2"/>
          </p:nvPr>
        </p:nvSpPr>
        <p:spPr>
          <a:xfrm>
            <a:off x="4781025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latin typeface="Montserrat"/>
                <a:ea typeface="Montserrat"/>
                <a:cs typeface="Montserrat"/>
                <a:sym typeface="Montserrat"/>
              </a:rPr>
              <a:t>What is wrong?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Google Shape;180;p33"/>
          <p:cNvSpPr txBox="1"/>
          <p:nvPr/>
        </p:nvSpPr>
        <p:spPr>
          <a:xfrm>
            <a:off x="5017175" y="4645075"/>
            <a:ext cx="28146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Source: Few </a:t>
            </a:r>
            <a:r>
              <a:rPr lang="es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Perceptual edge</a:t>
            </a:r>
            <a:endParaRPr i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1" name="Google Shape;1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170125"/>
            <a:ext cx="3810000" cy="35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3"/>
          <p:cNvPicPr preferRelativeResize="0"/>
          <p:nvPr/>
        </p:nvPicPr>
        <p:blipFill rotWithShape="1">
          <a:blip r:embed="rId4">
            <a:alphaModFix/>
          </a:blip>
          <a:srcRect l="705" r="54099" b="47204"/>
          <a:stretch/>
        </p:blipFill>
        <p:spPr>
          <a:xfrm>
            <a:off x="4714588" y="1950938"/>
            <a:ext cx="4132776" cy="19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5D0D0"/>
            </a:gs>
            <a:gs pos="100000">
              <a:srgbClr val="D96868"/>
            </a:gs>
          </a:gsLst>
          <a:lin ang="5400012" scaled="0"/>
        </a:gra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Roboto"/>
                <a:ea typeface="Roboto"/>
                <a:cs typeface="Roboto"/>
                <a:sym typeface="Roboto"/>
              </a:rPr>
              <a:t>Bar charts length. </a:t>
            </a:r>
            <a:r>
              <a:rPr lang="es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Always start at 0</a:t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8" name="Google Shape;1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170125"/>
            <a:ext cx="8070679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5D0D0"/>
            </a:gs>
            <a:gs pos="100000">
              <a:srgbClr val="D9686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Roboto"/>
                <a:ea typeface="Roboto"/>
                <a:cs typeface="Roboto"/>
                <a:sym typeface="Roboto"/>
              </a:rPr>
              <a:t>Use scales wisely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4" name="Google Shape;19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170125"/>
            <a:ext cx="7791450" cy="37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5D0D0"/>
            </a:gs>
            <a:gs pos="100000">
              <a:srgbClr val="D9686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Roboto"/>
                <a:ea typeface="Roboto"/>
                <a:cs typeface="Roboto"/>
                <a:sym typeface="Roboto"/>
              </a:rPr>
              <a:t>Use scales wisely II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0" name="Google Shape;200;p36"/>
          <p:cNvPicPr preferRelativeResize="0"/>
          <p:nvPr/>
        </p:nvPicPr>
        <p:blipFill rotWithShape="1">
          <a:blip r:embed="rId3">
            <a:alphaModFix/>
          </a:blip>
          <a:srcRect t="9140"/>
          <a:stretch/>
        </p:blipFill>
        <p:spPr>
          <a:xfrm>
            <a:off x="470025" y="1232900"/>
            <a:ext cx="8002724" cy="279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4025" y="3976450"/>
            <a:ext cx="1741565" cy="111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150" y="3976450"/>
            <a:ext cx="1677725" cy="1144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4425" y="4032400"/>
            <a:ext cx="1677732" cy="10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0975" y="4032400"/>
            <a:ext cx="1645239" cy="106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7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5D0D0"/>
            </a:gs>
            <a:gs pos="100000">
              <a:srgbClr val="D96868"/>
            </a:gs>
          </a:gsLst>
          <a:lin ang="5400012" scaled="0"/>
        </a:gra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Area</a:t>
            </a:r>
            <a:r>
              <a:rPr lang="es" sz="3000">
                <a:latin typeface="Roboto"/>
                <a:ea typeface="Roboto"/>
                <a:cs typeface="Roboto"/>
                <a:sym typeface="Roboto"/>
              </a:rPr>
              <a:t> vs diameter, be careful!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0" name="Google Shape;21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70775"/>
            <a:ext cx="3909525" cy="234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93C47D"/>
                </a:solidFill>
                <a:latin typeface="Montserrat"/>
                <a:ea typeface="Montserrat"/>
                <a:cs typeface="Montserrat"/>
                <a:sym typeface="Montserrat"/>
              </a:rPr>
              <a:t>Right</a:t>
            </a:r>
            <a:endParaRPr sz="1800">
              <a:solidFill>
                <a:srgbClr val="93C47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12" name="Google Shape;21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2125" y="1542950"/>
            <a:ext cx="3999900" cy="2372124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Bad</a:t>
            </a:r>
            <a:endParaRPr sz="18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4" name="Google Shape;21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2400" y="4031595"/>
            <a:ext cx="2103000" cy="9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6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5D0D0"/>
            </a:gs>
            <a:gs pos="100000">
              <a:srgbClr val="D96868"/>
            </a:gs>
          </a:gsLst>
          <a:lin ang="5400012" scaled="0"/>
        </a:gra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Roboto"/>
                <a:ea typeface="Roboto"/>
                <a:cs typeface="Roboto"/>
                <a:sym typeface="Roboto"/>
              </a:rPr>
              <a:t>Don’t oversimplify with </a:t>
            </a:r>
            <a:r>
              <a:rPr lang="es" sz="3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aggregation</a:t>
            </a:r>
            <a:endParaRPr sz="30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0" name="Google Shape;22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170125"/>
            <a:ext cx="859335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5D0D0"/>
            </a:gs>
            <a:gs pos="100000">
              <a:srgbClr val="D96868"/>
            </a:gs>
          </a:gsLst>
          <a:lin ang="5400012" scaled="0"/>
        </a:gra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Roboto"/>
                <a:ea typeface="Roboto"/>
                <a:cs typeface="Roboto"/>
                <a:sym typeface="Roboto"/>
              </a:rPr>
              <a:t>Small size effect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6" name="Google Shape;22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599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5D0D0"/>
            </a:gs>
            <a:gs pos="100000">
              <a:srgbClr val="D96868"/>
            </a:gs>
          </a:gsLst>
          <a:lin ang="5400012" scaled="0"/>
        </a:gra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Roboto"/>
                <a:ea typeface="Roboto"/>
                <a:cs typeface="Roboto"/>
                <a:sym typeface="Roboto"/>
              </a:rPr>
              <a:t>Basic arithmetics. </a:t>
            </a:r>
            <a:r>
              <a:rPr lang="es" sz="3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Follow conventions</a:t>
            </a:r>
            <a:endParaRPr sz="30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" name="Google Shape;232;p40"/>
          <p:cNvPicPr preferRelativeResize="0"/>
          <p:nvPr/>
        </p:nvPicPr>
        <p:blipFill rotWithShape="1">
          <a:blip r:embed="rId3">
            <a:alphaModFix/>
          </a:blip>
          <a:srcRect l="17323" t="13611" r="12313" b="5944"/>
          <a:stretch/>
        </p:blipFill>
        <p:spPr>
          <a:xfrm>
            <a:off x="1108200" y="1346350"/>
            <a:ext cx="4300300" cy="35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latin typeface="Roboto"/>
                <a:ea typeface="Roboto"/>
                <a:cs typeface="Roboto"/>
                <a:sym typeface="Roboto"/>
              </a:rPr>
              <a:t>To communicate </a:t>
            </a:r>
            <a:r>
              <a:rPr lang="es" sz="4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clearly</a:t>
            </a:r>
            <a:r>
              <a:rPr lang="es" sz="4000">
                <a:latin typeface="Roboto"/>
                <a:ea typeface="Roboto"/>
                <a:cs typeface="Roboto"/>
                <a:sym typeface="Roboto"/>
              </a:rPr>
              <a:t> you must follow some </a:t>
            </a:r>
            <a:br>
              <a:rPr lang="es" sz="4000">
                <a:latin typeface="Roboto"/>
                <a:ea typeface="Roboto"/>
                <a:cs typeface="Roboto"/>
                <a:sym typeface="Roboto"/>
              </a:rPr>
            </a:br>
            <a:r>
              <a:rPr lang="es" sz="4000">
                <a:latin typeface="Roboto"/>
                <a:ea typeface="Roboto"/>
                <a:cs typeface="Roboto"/>
                <a:sym typeface="Roboto"/>
              </a:rPr>
              <a:t>best practices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7917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Marti Hearst</a:t>
            </a:r>
            <a:endParaRPr sz="3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 i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 i="1">
                <a:latin typeface="Montserrat"/>
                <a:ea typeface="Montserrat"/>
                <a:cs typeface="Montserrat"/>
                <a:sym typeface="Montserrat"/>
              </a:rPr>
              <a:t>“To show information in a </a:t>
            </a:r>
            <a:r>
              <a:rPr lang="es" sz="2400" i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spatial or graphical representation</a:t>
            </a:r>
            <a:r>
              <a:rPr lang="es" sz="2400" i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in order to facilitate </a:t>
            </a:r>
            <a:r>
              <a:rPr lang="es" sz="2400" i="1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comparison, pattern recognition, change detection</a:t>
            </a:r>
            <a:r>
              <a:rPr lang="es" sz="2400" i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and other </a:t>
            </a:r>
            <a:r>
              <a:rPr lang="es" sz="2400" i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cognitive aptitudes of our visual system</a:t>
            </a:r>
            <a:r>
              <a:rPr lang="es" sz="2400" i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 sz="2400" i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5400012" scaled="0"/>
        </a:gra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Best practices</a:t>
            </a:r>
            <a:endParaRPr sz="4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5400012" scaled="0"/>
        </a:gra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Roboto"/>
                <a:ea typeface="Roboto"/>
                <a:cs typeface="Roboto"/>
                <a:sym typeface="Roboto"/>
              </a:rPr>
              <a:t>Use the </a:t>
            </a:r>
            <a:r>
              <a:rPr lang="es" sz="3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appropriate</a:t>
            </a:r>
            <a:r>
              <a:rPr lang="es" sz="3000">
                <a:latin typeface="Roboto"/>
                <a:ea typeface="Roboto"/>
                <a:cs typeface="Roboto"/>
                <a:sym typeface="Roboto"/>
              </a:rPr>
              <a:t> chart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8" name="Google Shape;24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170125"/>
            <a:ext cx="852834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5400012" scaled="0"/>
        </a:gra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Offer clear legends: title, key to encodings, axes</a:t>
            </a:r>
            <a:endParaRPr/>
          </a:p>
        </p:txBody>
      </p:sp>
      <p:pic>
        <p:nvPicPr>
          <p:cNvPr id="254" name="Google Shape;254;p44"/>
          <p:cNvPicPr preferRelativeResize="0"/>
          <p:nvPr/>
        </p:nvPicPr>
        <p:blipFill rotWithShape="1">
          <a:blip r:embed="rId3">
            <a:alphaModFix/>
          </a:blip>
          <a:srcRect t="3290" b="2698"/>
          <a:stretch/>
        </p:blipFill>
        <p:spPr>
          <a:xfrm>
            <a:off x="418650" y="1017725"/>
            <a:ext cx="3999900" cy="39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latin typeface="Montserrat"/>
                <a:ea typeface="Montserrat"/>
                <a:cs typeface="Montserrat"/>
                <a:sym typeface="Montserrat"/>
              </a:rPr>
              <a:t>You may even </a:t>
            </a:r>
            <a:r>
              <a:rPr lang="es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offer a tutorial</a:t>
            </a:r>
            <a:r>
              <a:rPr lang="es" sz="1800">
                <a:latin typeface="Montserrat"/>
                <a:ea typeface="Montserrat"/>
                <a:cs typeface="Montserrat"/>
                <a:sym typeface="Montserrat"/>
              </a:rPr>
              <a:t>, if the type of chart is not usual.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5400012" scaled="0"/>
        </a:gra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Tell uncertainty if it is relevant</a:t>
            </a:r>
            <a:endParaRPr/>
          </a:p>
        </p:txBody>
      </p:sp>
      <p:pic>
        <p:nvPicPr>
          <p:cNvPr id="261" name="Google Shape;26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0125"/>
            <a:ext cx="6784560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5"/>
          <p:cNvSpPr txBox="1"/>
          <p:nvPr/>
        </p:nvSpPr>
        <p:spPr>
          <a:xfrm>
            <a:off x="7307500" y="1245750"/>
            <a:ext cx="16128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Montserrat"/>
                <a:ea typeface="Montserrat"/>
                <a:cs typeface="Montserrat"/>
                <a:sym typeface="Montserrat"/>
              </a:rPr>
              <a:t>How do you interpret this graph?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Montserrat"/>
                <a:ea typeface="Montserrat"/>
                <a:cs typeface="Montserrat"/>
                <a:sym typeface="Montserrat"/>
              </a:rPr>
              <a:t>Which areas will be affected by the hurricane?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5400012" scaled="0"/>
        </a:gra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Roboto"/>
                <a:ea typeface="Roboto"/>
                <a:cs typeface="Roboto"/>
                <a:sym typeface="Roboto"/>
              </a:rPr>
              <a:t>Disclose the </a:t>
            </a:r>
            <a:r>
              <a:rPr lang="es" sz="3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origin</a:t>
            </a:r>
            <a:r>
              <a:rPr lang="es" sz="3000">
                <a:latin typeface="Roboto"/>
                <a:ea typeface="Roboto"/>
                <a:cs typeface="Roboto"/>
                <a:sym typeface="Roboto"/>
              </a:rPr>
              <a:t> of your data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" name="Google Shape;268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•Readers should be able to go to the facts behind your chart and check them</a:t>
            </a:r>
            <a:endParaRPr sz="2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•Tell your sources</a:t>
            </a:r>
            <a:endParaRPr sz="2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•Link to them if possible</a:t>
            </a:r>
            <a:endParaRPr sz="2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5400012" scaled="0"/>
        </a:gra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Roboto"/>
                <a:ea typeface="Roboto"/>
                <a:cs typeface="Roboto"/>
                <a:sym typeface="Roboto"/>
              </a:rPr>
              <a:t>Give context to your data I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4" name="Google Shape;27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2983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5400012" scaled="0"/>
        </a:gra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Roboto"/>
                <a:ea typeface="Roboto"/>
                <a:cs typeface="Roboto"/>
                <a:sym typeface="Roboto"/>
              </a:rPr>
              <a:t>Give context to your data II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0" name="Google Shape;28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047717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Bad</a:t>
            </a:r>
            <a:endParaRPr sz="18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p4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rgbClr val="93C47D"/>
                </a:solidFill>
                <a:latin typeface="Montserrat"/>
                <a:ea typeface="Montserrat"/>
                <a:cs typeface="Montserrat"/>
                <a:sym typeface="Montserrat"/>
              </a:rPr>
              <a:t>Good</a:t>
            </a:r>
            <a:endParaRPr sz="1800">
              <a:solidFill>
                <a:srgbClr val="93C47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5400012" scaled="0"/>
        </a:gra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Roboto"/>
                <a:ea typeface="Roboto"/>
                <a:cs typeface="Roboto"/>
                <a:sym typeface="Roboto"/>
              </a:rPr>
              <a:t>Give context to your data III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8" name="Google Shape;28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093925"/>
            <a:ext cx="793587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5400012" scaled="0"/>
        </a:gra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Roboto"/>
                <a:ea typeface="Roboto"/>
                <a:cs typeface="Roboto"/>
                <a:sym typeface="Roboto"/>
              </a:rPr>
              <a:t>Don’t give the bad context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4" name="Google Shape;29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093925"/>
            <a:ext cx="770712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5400012" scaled="0"/>
        </a:gra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Roboto"/>
                <a:ea typeface="Roboto"/>
                <a:cs typeface="Roboto"/>
                <a:sym typeface="Roboto"/>
              </a:rPr>
              <a:t>Ethics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Become aware from your own biases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Don’t twist facts to fit your agenda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Don’t share before checking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01" name="Google Shape;30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7850" y="2883125"/>
            <a:ext cx="3643524" cy="205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3000">
                <a:latin typeface="Roboto"/>
                <a:ea typeface="Roboto"/>
                <a:cs typeface="Roboto"/>
                <a:sym typeface="Roboto"/>
              </a:rPr>
              <a:t>Robert Spencer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>
              <a:solidFill>
                <a:srgbClr val="E84C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2200"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lang="es" sz="2400" i="1">
                <a:latin typeface="Montserrat"/>
                <a:ea typeface="Montserrat"/>
                <a:cs typeface="Montserrat"/>
                <a:sym typeface="Montserrat"/>
              </a:rPr>
              <a:t>Get and </a:t>
            </a:r>
            <a:r>
              <a:rPr lang="es" sz="2400" i="1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Ahaaa!</a:t>
            </a:r>
            <a:r>
              <a:rPr lang="es" sz="2400" i="1">
                <a:latin typeface="Montserrat"/>
                <a:ea typeface="Montserrat"/>
                <a:cs typeface="Montserrat"/>
                <a:sym typeface="Montserrat"/>
              </a:rPr>
              <a:t> answer from the user, indicating she obtained a </a:t>
            </a:r>
            <a:r>
              <a:rPr lang="es" sz="2400" i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new view of the data</a:t>
            </a:r>
            <a:r>
              <a:rPr lang="es" sz="2400" i="1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 sz="2400" i="1">
                <a:latin typeface="Montserrat"/>
                <a:ea typeface="Montserrat"/>
                <a:cs typeface="Montserrat"/>
                <a:sym typeface="Montserrat"/>
              </a:rPr>
              <a:t>which has helped to </a:t>
            </a:r>
            <a:r>
              <a:rPr lang="es" sz="2400" i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better understand</a:t>
            </a:r>
            <a:r>
              <a:rPr lang="es" sz="2400" i="1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 sz="2400" i="1">
                <a:latin typeface="Montserrat"/>
                <a:ea typeface="Montserrat"/>
                <a:cs typeface="Montserrat"/>
                <a:sym typeface="Montserrat"/>
              </a:rPr>
              <a:t>it</a:t>
            </a:r>
            <a:r>
              <a:rPr lang="es" sz="2200"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1425" y="2255050"/>
            <a:ext cx="5029200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3000">
                <a:latin typeface="Roboto"/>
                <a:ea typeface="Roboto"/>
                <a:cs typeface="Roboto"/>
                <a:sym typeface="Roboto"/>
              </a:rPr>
              <a:t>Juan Carlos Dürsteler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>
              <a:solidFill>
                <a:srgbClr val="E84C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2400" i="1">
                <a:latin typeface="Montserrat"/>
                <a:ea typeface="Montserrat"/>
                <a:cs typeface="Montserrat"/>
                <a:sym typeface="Montserrat"/>
              </a:rPr>
              <a:t>“The </a:t>
            </a:r>
            <a:r>
              <a:rPr lang="es" sz="2400" i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knowledge interiorization</a:t>
            </a:r>
            <a:r>
              <a:rPr lang="es" sz="2400" i="1">
                <a:latin typeface="Montserrat"/>
                <a:ea typeface="Montserrat"/>
                <a:cs typeface="Montserrat"/>
                <a:sym typeface="Montserrat"/>
              </a:rPr>
              <a:t> process through the perception of information”</a:t>
            </a:r>
            <a:endParaRPr sz="2400" i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Roboto"/>
                <a:ea typeface="Roboto"/>
                <a:cs typeface="Roboto"/>
                <a:sym typeface="Roboto"/>
              </a:rPr>
              <a:t>In brief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Communicate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○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Clearly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○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Efficiently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Facilitate discovery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○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To identify relations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○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To discover patterns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Help digest the data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Roboto"/>
                <a:ea typeface="Roboto"/>
                <a:cs typeface="Roboto"/>
                <a:sym typeface="Roboto"/>
              </a:rPr>
              <a:t>A very simple example:  </a:t>
            </a:r>
            <a:r>
              <a:rPr lang="es" sz="2400">
                <a:latin typeface="Roboto"/>
                <a:ea typeface="Roboto"/>
                <a:cs typeface="Roboto"/>
                <a:sym typeface="Roboto"/>
              </a:rPr>
              <a:t>(2000-2010)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Roboto"/>
                <a:ea typeface="Roboto"/>
                <a:cs typeface="Roboto"/>
                <a:sym typeface="Roboto"/>
              </a:rPr>
              <a:t>public expenditure percentage on education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s" sz="1800">
                <a:latin typeface="Montserrat"/>
                <a:ea typeface="Montserrat"/>
                <a:cs typeface="Montserrat"/>
                <a:sym typeface="Montserrat"/>
              </a:rPr>
              <a:t>Which country is spending more on education?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s" sz="1800">
                <a:latin typeface="Montserrat"/>
                <a:ea typeface="Montserrat"/>
                <a:cs typeface="Montserrat"/>
                <a:sym typeface="Montserrat"/>
              </a:rPr>
              <a:t>Which country is increasing its inversion?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s" sz="1800">
                <a:latin typeface="Montserrat"/>
                <a:ea typeface="Montserrat"/>
                <a:cs typeface="Montserrat"/>
                <a:sym typeface="Montserrat"/>
              </a:rPr>
              <a:t>Which one is decreasing it?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91;p20"/>
          <p:cNvGraphicFramePr/>
          <p:nvPr/>
        </p:nvGraphicFramePr>
        <p:xfrm>
          <a:off x="9575" y="-13050"/>
          <a:ext cx="9143950" cy="5143350"/>
        </p:xfrm>
        <a:graphic>
          <a:graphicData uri="http://schemas.openxmlformats.org/drawingml/2006/table">
            <a:tbl>
              <a:tblPr>
                <a:noFill/>
                <a:tableStyleId>{DEB32E96-C6CB-4708-8810-4DA468ACE4D3}</a:tableStyleId>
              </a:tblPr>
              <a:tblGrid>
                <a:gridCol w="1257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7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8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2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1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1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41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414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414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55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Country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2000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2001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2002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2003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2004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2005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2006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2007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2008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2009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2010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AUSTRALIA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13,6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13,6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13,6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13,6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13,6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13,6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13,2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13,0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12,6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13,4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14,3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AUSTRIA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11,1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10,9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10,9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10,5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10,0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10,3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10,5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10,5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10,6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10,7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10,9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BRAZIL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11,5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10,6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9,6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10,0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10,4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11,3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12,4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13,2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14,1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14,7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14,6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CANADA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12,7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12,2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12,2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12,2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12,2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12,2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12,3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12,4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12,1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12,5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12,4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COLOMBIA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13,3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13,5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15,3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15,5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15,4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15,5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13,8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14,5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14,7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16,1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16,4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DENMARK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15,3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15,5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15,4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15,1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15,5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15,8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15,5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15,4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14,8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14,9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15,1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FINLAND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12,2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12,6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12,7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12,8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12,8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12,2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12,3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12,2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12,1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11,8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12,0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5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ITALY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9,4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9,8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9,5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9,6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9,4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9,0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9,5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8,8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9,2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8,9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8,7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5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MEXICO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19,8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20,8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21,0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23,6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22,8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22,6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20,7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20,3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18,7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19,2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19,3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5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SPAIN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10,7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10,7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10,7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10,9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10,7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10,8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10,9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10,9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10,9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10,6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10,6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5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SWEDEN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13,0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12,9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13,2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13,0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13,1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12,8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12,8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12,9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13,1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13,2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13,3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3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UNITED KINGDOM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12,1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12,3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13,6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13,6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13,0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13,2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13,2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13,0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13,0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12,6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13,0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7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UNITED STATES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–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–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16,4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16,4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15,5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15,0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15,0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14,4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14,0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12,8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13,0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very </a:t>
            </a:r>
            <a:r>
              <a:rPr lang="es">
                <a:solidFill>
                  <a:schemeClr val="accent5"/>
                </a:solidFill>
              </a:rPr>
              <a:t>simple</a:t>
            </a:r>
            <a:r>
              <a:rPr lang="es"/>
              <a:t> example</a:t>
            </a:r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8" name="Google Shape;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81"/>
            <a:ext cx="8520599" cy="3727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907</Words>
  <Application>Microsoft Office PowerPoint</Application>
  <PresentationFormat>On-screen Show (16:9)</PresentationFormat>
  <Paragraphs>277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Roboto</vt:lpstr>
      <vt:lpstr>Montserrat</vt:lpstr>
      <vt:lpstr>Calibri</vt:lpstr>
      <vt:lpstr>Simple Light</vt:lpstr>
      <vt:lpstr>Presentation and visualization 2020-Sept. What is information visualization?</vt:lpstr>
      <vt:lpstr>What is  information visualization?</vt:lpstr>
      <vt:lpstr>Marti Hearst  “To show information in a spatial or graphical representation, in order to facilitate comparison, pattern recognition, change detection, and other cognitive aptitudes of our visual system” </vt:lpstr>
      <vt:lpstr>Robert Spencer  “Get and Ahaaa! answer from the user, indicating she obtained a new view of the data which has helped to better understand it” </vt:lpstr>
      <vt:lpstr>Juan Carlos Dürsteler  “The knowledge interiorization process through the perception of information” </vt:lpstr>
      <vt:lpstr>In brief Communicate Clearly Efficiently Facilitate discovery To identify relations To discover patterns Help digest the data </vt:lpstr>
      <vt:lpstr>A very simple example:  (2000-2010) public expenditure percentage on education   Which country is spending more on education? Which country is increasing its inversion?  Which one is decreasing it?  </vt:lpstr>
      <vt:lpstr>PowerPoint Presentation</vt:lpstr>
      <vt:lpstr>A very simple example</vt:lpstr>
      <vt:lpstr>Some nicer examples  </vt:lpstr>
      <vt:lpstr>Communicate example I: William Playfair (1786)</vt:lpstr>
      <vt:lpstr>Communicate example II: Joseph Minard</vt:lpstr>
      <vt:lpstr>Communicate example III: New York Times</vt:lpstr>
      <vt:lpstr>Knowledge discovery I</vt:lpstr>
      <vt:lpstr>Knowledge discovery II (incidental)</vt:lpstr>
      <vt:lpstr>Knowledge discovery III</vt:lpstr>
      <vt:lpstr>To communicate clearly you must avoid some misleading practices</vt:lpstr>
      <vt:lpstr>Misleading practices</vt:lpstr>
      <vt:lpstr>Scales are not regular</vt:lpstr>
      <vt:lpstr>Dual axes</vt:lpstr>
      <vt:lpstr>Use the appropriate chart</vt:lpstr>
      <vt:lpstr>Bar charts length. Always start at 0</vt:lpstr>
      <vt:lpstr>Use scales wisely</vt:lpstr>
      <vt:lpstr>Use scales wisely II</vt:lpstr>
      <vt:lpstr>Area vs diameter, be careful!</vt:lpstr>
      <vt:lpstr>Don’t oversimplify with aggregation</vt:lpstr>
      <vt:lpstr>Small size effect</vt:lpstr>
      <vt:lpstr>Basic arithmetics. Follow conventions</vt:lpstr>
      <vt:lpstr>To communicate clearly you must follow some  best practices</vt:lpstr>
      <vt:lpstr>Best practices</vt:lpstr>
      <vt:lpstr>Use the appropriate chart</vt:lpstr>
      <vt:lpstr>Offer clear legends: title, key to encodings, axes</vt:lpstr>
      <vt:lpstr>Tell uncertainty if it is relevant</vt:lpstr>
      <vt:lpstr>Disclose the origin of your data</vt:lpstr>
      <vt:lpstr>Give context to your data I</vt:lpstr>
      <vt:lpstr>Give context to your data II</vt:lpstr>
      <vt:lpstr>Give context to your data III</vt:lpstr>
      <vt:lpstr>Don’t give the bad context</vt:lpstr>
      <vt:lpstr>Ethics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and visualization 2020-Sept. What is information visualization?</dc:title>
  <cp:lastModifiedBy>Blai Ras</cp:lastModifiedBy>
  <cp:revision>3</cp:revision>
  <dcterms:modified xsi:type="dcterms:W3CDTF">2020-10-01T15:02:53Z</dcterms:modified>
</cp:coreProperties>
</file>